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17"/>
  </p:notesMasterIdLst>
  <p:handoutMasterIdLst>
    <p:handoutMasterId r:id="rId18"/>
  </p:handoutMasterIdLst>
  <p:sldIdLst>
    <p:sldId id="268" r:id="rId10"/>
    <p:sldId id="266" r:id="rId11"/>
    <p:sldId id="265" r:id="rId12"/>
    <p:sldId id="270" r:id="rId13"/>
    <p:sldId id="272" r:id="rId14"/>
    <p:sldId id="271" r:id="rId15"/>
    <p:sldId id="27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FCFAA4-82CF-CC48-8FDB-23626030211B}">
          <p14:sldIdLst>
            <p14:sldId id="268"/>
            <p14:sldId id="266"/>
          </p14:sldIdLst>
        </p14:section>
        <p14:section name="Untitled Section" id="{D6EAF0D3-F673-8143-8FC1-3C9C4CA824D2}">
          <p14:sldIdLst>
            <p14:sldId id="265"/>
            <p14:sldId id="270"/>
            <p14:sldId id="272"/>
            <p14:sldId id="271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50067" autoAdjust="0"/>
  </p:normalViewPr>
  <p:slideViewPr>
    <p:cSldViewPr snapToGrid="0">
      <p:cViewPr varScale="1">
        <p:scale>
          <a:sx n="94" d="100"/>
          <a:sy n="94" d="100"/>
        </p:scale>
        <p:origin x="20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e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jpe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e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e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jpe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jpe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jpe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e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Relationship Id="rId3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Insert Text Here</a:t>
            </a:r>
          </a:p>
          <a:p>
            <a:pPr lvl="2"/>
            <a:r>
              <a:rPr lang="en-US" dirty="0" smtClean="0"/>
              <a:t>Insert Text Here</a:t>
            </a:r>
          </a:p>
          <a:p>
            <a:pPr lvl="3"/>
            <a:r>
              <a:rPr lang="en-US" dirty="0" smtClean="0"/>
              <a:t>Insert Text Here</a:t>
            </a:r>
          </a:p>
          <a:p>
            <a:pPr lvl="4"/>
            <a:r>
              <a:rPr lang="en-US" sz="1000" dirty="0" smtClean="0"/>
              <a:t>Insert Text Here</a:t>
            </a:r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 smtClean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 smtClean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Here</a:t>
            </a:r>
          </a:p>
          <a:p>
            <a:r>
              <a:rPr lang="en-US" dirty="0" smtClean="0"/>
              <a:t>Email Here</a:t>
            </a:r>
          </a:p>
          <a:p>
            <a:r>
              <a:rPr lang="en-US" dirty="0" smtClean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 smtClean="0"/>
              <a:t>Insert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theme" Target="../theme/theme2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20" Type="http://schemas.openxmlformats.org/officeDocument/2006/relationships/theme" Target="../theme/theme3.xml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0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7.xml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theme" Target="../theme/theme8.xm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Insert Subhead Line 1</a:t>
            </a:r>
            <a:br>
              <a:rPr lang="en-US" sz="2400" dirty="0" smtClean="0"/>
            </a:br>
            <a:r>
              <a:rPr lang="en-US" sz="2400" dirty="0" smtClean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data.jerseycitynj.gov/" TargetMode="External"/><Relationship Id="rId3" Type="http://schemas.openxmlformats.org/officeDocument/2006/relationships/hyperlink" Target="http://www.maps.google.api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5" y="1364340"/>
            <a:ext cx="5776232" cy="1274951"/>
          </a:xfrm>
        </p:spPr>
        <p:txBody>
          <a:bodyPr/>
          <a:lstStyle/>
          <a:p>
            <a:pPr algn="r"/>
            <a:r>
              <a:rPr lang="en-US" dirty="0" smtClean="0"/>
              <a:t>Package </a:t>
            </a:r>
            <a:r>
              <a:rPr lang="en-US" dirty="0" err="1" smtClean="0"/>
              <a:t>ggmap</a:t>
            </a:r>
            <a:r>
              <a:rPr lang="en-US" dirty="0" smtClean="0"/>
              <a:t>, maps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15888" y="5486400"/>
            <a:ext cx="5784169" cy="668338"/>
          </a:xfrm>
        </p:spPr>
        <p:txBody>
          <a:bodyPr/>
          <a:lstStyle/>
          <a:p>
            <a:pPr algn="r"/>
            <a:r>
              <a:rPr lang="en-US" dirty="0" smtClean="0"/>
              <a:t>Huanou Liu</a:t>
            </a:r>
          </a:p>
          <a:p>
            <a:pPr algn="r"/>
            <a:r>
              <a:rPr lang="en-US" dirty="0" smtClean="0"/>
              <a:t>FE- 515B Fall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3824" y="3449782"/>
            <a:ext cx="7201104" cy="1302328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Simple plot of Daily Crime Rate-</a:t>
            </a:r>
            <a:r>
              <a:rPr lang="en-US" sz="2000" dirty="0" smtClean="0">
                <a:solidFill>
                  <a:srgbClr val="FF0000"/>
                </a:solidFill>
              </a:rPr>
              <a:t>ggplot2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/>
              <a:t>Heatmap</a:t>
            </a:r>
            <a:r>
              <a:rPr lang="en-US" sz="2000" dirty="0" smtClean="0"/>
              <a:t> of Crime Rate by Time-</a:t>
            </a:r>
            <a:r>
              <a:rPr lang="en-US" sz="2000" dirty="0" smtClean="0">
                <a:solidFill>
                  <a:srgbClr val="FF0000"/>
                </a:solidFill>
              </a:rPr>
              <a:t>maps, ggplot2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/>
              <a:t>Heatmap</a:t>
            </a:r>
            <a:r>
              <a:rPr lang="en-US" sz="2000" dirty="0" smtClean="0"/>
              <a:t> of Crime </a:t>
            </a:r>
            <a:r>
              <a:rPr lang="en-US" sz="2000" dirty="0"/>
              <a:t>R</a:t>
            </a:r>
            <a:r>
              <a:rPr lang="en-US" sz="2000" dirty="0" smtClean="0"/>
              <a:t>ate by Location-</a:t>
            </a:r>
            <a:r>
              <a:rPr lang="en-US" sz="2000" dirty="0" err="1" smtClean="0">
                <a:solidFill>
                  <a:srgbClr val="FF0000"/>
                </a:solidFill>
              </a:rPr>
              <a:t>ggmap</a:t>
            </a:r>
            <a:r>
              <a:rPr lang="en-US" sz="2000" dirty="0" smtClean="0">
                <a:solidFill>
                  <a:srgbClr val="FF0000"/>
                </a:solidFill>
              </a:rPr>
              <a:t>, ggplot2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274638"/>
            <a:ext cx="8691562" cy="785677"/>
          </a:xfrm>
        </p:spPr>
        <p:txBody>
          <a:bodyPr/>
          <a:lstStyle/>
          <a:p>
            <a:r>
              <a:rPr lang="en-US" sz="3600" dirty="0"/>
              <a:t>Crime Rate by </a:t>
            </a:r>
            <a:r>
              <a:rPr lang="en-US" sz="3600" dirty="0" smtClean="0"/>
              <a:t>Time-</a:t>
            </a:r>
            <a:r>
              <a:rPr lang="en-US" sz="3600" dirty="0" err="1" smtClean="0">
                <a:solidFill>
                  <a:srgbClr val="FF0000"/>
                </a:solidFill>
              </a:rPr>
              <a:t>ggmap</a:t>
            </a:r>
            <a:r>
              <a:rPr lang="en-US" sz="3600" dirty="0">
                <a:solidFill>
                  <a:srgbClr val="FF0000"/>
                </a:solidFill>
              </a:rPr>
              <a:t/>
            </a:r>
            <a:br>
              <a:rPr lang="en-US" sz="3600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3394953"/>
            <a:ext cx="8691562" cy="2708668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Function #2: </a:t>
            </a:r>
            <a:r>
              <a:rPr lang="en-US" b="1" dirty="0" err="1"/>
              <a:t>png</a:t>
            </a:r>
            <a:r>
              <a:rPr lang="en-US" b="1" dirty="0"/>
              <a:t>(), ggplot2() 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err="1"/>
              <a:t>png</a:t>
            </a:r>
            <a:r>
              <a:rPr lang="en-US" b="1" dirty="0"/>
              <a:t>(filename = '</a:t>
            </a:r>
            <a:r>
              <a:rPr lang="en-US" b="1" dirty="0" err="1"/>
              <a:t>dailyCrimes.png</a:t>
            </a:r>
            <a:r>
              <a:rPr lang="en-US" b="1" dirty="0"/>
              <a:t>', width = 800, height = 600, units = '</a:t>
            </a:r>
            <a:r>
              <a:rPr lang="en-US" b="1" dirty="0" err="1"/>
              <a:t>px</a:t>
            </a:r>
            <a:r>
              <a:rPr lang="en-US" b="1" dirty="0"/>
              <a:t>')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# First, create a </a:t>
            </a:r>
            <a:r>
              <a:rPr lang="en-US" b="1" dirty="0" err="1">
                <a:solidFill>
                  <a:srgbClr val="FF0000"/>
                </a:solidFill>
              </a:rPr>
              <a:t>png</a:t>
            </a:r>
            <a:r>
              <a:rPr lang="en-US" b="1" dirty="0">
                <a:solidFill>
                  <a:srgbClr val="FF0000"/>
                </a:solidFill>
              </a:rPr>
              <a:t> file directly, units="</a:t>
            </a:r>
            <a:r>
              <a:rPr lang="en-US" b="1" dirty="0" err="1">
                <a:solidFill>
                  <a:srgbClr val="FF0000"/>
                </a:solidFill>
              </a:rPr>
              <a:t>px</a:t>
            </a:r>
            <a:r>
              <a:rPr lang="en-US" b="1" dirty="0">
                <a:solidFill>
                  <a:srgbClr val="FF0000"/>
                </a:solidFill>
              </a:rPr>
              <a:t>", pixel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err="1"/>
              <a:t>ggplot</a:t>
            </a:r>
            <a:r>
              <a:rPr lang="en-US" b="1" dirty="0"/>
              <a:t>(</a:t>
            </a:r>
            <a:r>
              <a:rPr lang="en-US" b="1" dirty="0" err="1"/>
              <a:t>dailyCrimes</a:t>
            </a:r>
            <a:r>
              <a:rPr lang="en-US" b="1" dirty="0"/>
              <a:t>, </a:t>
            </a:r>
            <a:r>
              <a:rPr lang="en-US" b="1" dirty="0" err="1"/>
              <a:t>aes</a:t>
            </a:r>
            <a:r>
              <a:rPr lang="en-US" b="1" dirty="0"/>
              <a:t>(x = Hour, y = </a:t>
            </a:r>
            <a:r>
              <a:rPr lang="en-US" b="1" dirty="0" err="1"/>
              <a:t>Freq</a:t>
            </a:r>
            <a:r>
              <a:rPr lang="en-US" b="1" dirty="0"/>
              <a:t>)) + </a:t>
            </a:r>
            <a:r>
              <a:rPr lang="en-US" b="1" dirty="0" err="1"/>
              <a:t>geom_line</a:t>
            </a:r>
            <a:r>
              <a:rPr lang="en-US" b="1" dirty="0"/>
              <a:t>(</a:t>
            </a:r>
            <a:r>
              <a:rPr lang="en-US" b="1" dirty="0" err="1"/>
              <a:t>aes</a:t>
            </a:r>
            <a:r>
              <a:rPr lang="en-US" b="1" dirty="0"/>
              <a:t>(group = Day, color = Day)) +   </a:t>
            </a:r>
            <a:r>
              <a:rPr lang="en-US" b="1" dirty="0" err="1"/>
              <a:t>xlab</a:t>
            </a:r>
            <a:r>
              <a:rPr lang="en-US" b="1" dirty="0"/>
              <a:t>('Hour') + </a:t>
            </a:r>
            <a:r>
              <a:rPr lang="en-US" b="1" dirty="0" err="1"/>
              <a:t>ylab</a:t>
            </a:r>
            <a:r>
              <a:rPr lang="en-US" b="1" dirty="0"/>
              <a:t>('Number of crimes') + </a:t>
            </a:r>
            <a:r>
              <a:rPr lang="en-US" b="1" dirty="0" err="1"/>
              <a:t>ggtitle</a:t>
            </a:r>
            <a:r>
              <a:rPr lang="en-US" b="1" dirty="0"/>
              <a:t>('Daily number of crimes')</a:t>
            </a:r>
            <a:r>
              <a:rPr lang="en-US" b="1" dirty="0" err="1"/>
              <a:t>dev.off</a:t>
            </a:r>
            <a:r>
              <a:rPr lang="en-US" b="1" dirty="0"/>
              <a:t>()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# Then, we plot in that </a:t>
            </a:r>
            <a:r>
              <a:rPr lang="en-US" b="1" dirty="0" err="1">
                <a:solidFill>
                  <a:srgbClr val="FF0000"/>
                </a:solidFill>
              </a:rPr>
              <a:t>png</a:t>
            </a:r>
            <a:r>
              <a:rPr lang="en-US" b="1" dirty="0">
                <a:solidFill>
                  <a:srgbClr val="FF0000"/>
                </a:solidFill>
              </a:rPr>
              <a:t> file by using ggpplot2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27013" y="982495"/>
            <a:ext cx="8691562" cy="2227634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1800" b="1" dirty="0" err="1" smtClean="0"/>
              <a:t>Funtion</a:t>
            </a:r>
            <a:r>
              <a:rPr lang="en-US" sz="1800" b="1" dirty="0" smtClean="0"/>
              <a:t> #1: geocode(), </a:t>
            </a:r>
            <a:r>
              <a:rPr lang="en-US" sz="1800" b="1" dirty="0" err="1" smtClean="0"/>
              <a:t>ggmap</a:t>
            </a:r>
            <a:r>
              <a:rPr lang="en-US" sz="1800" b="1" dirty="0" smtClean="0"/>
              <a:t>()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#Translate an address (string) to a point in longitude, and latitude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b="1" dirty="0" smtClean="0"/>
              <a:t>For 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b="1" dirty="0" smtClean="0"/>
              <a:t>New ST and Ocean Ave, Jersey City, NJ </a:t>
            </a:r>
            <a:r>
              <a:rPr lang="en-US" sz="1600" b="1" dirty="0" smtClean="0">
                <a:sym typeface="Wingdings"/>
              </a:rPr>
              <a:t> (-74.07646, 40.70572)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b="1" dirty="0" err="1"/>
              <a:t>LatLon</a:t>
            </a:r>
            <a:r>
              <a:rPr lang="en-US" sz="1600" b="1" dirty="0"/>
              <a:t> &lt;-  c(apply(place, 1, geocode</a:t>
            </a:r>
            <a:r>
              <a:rPr lang="en-US" sz="1600" b="1" dirty="0" smtClean="0"/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#geocode() cannot be applied on </a:t>
            </a:r>
            <a:r>
              <a:rPr lang="en-US" sz="1600" b="1" dirty="0" err="1" smtClean="0">
                <a:solidFill>
                  <a:srgbClr val="FF0000"/>
                </a:solidFill>
              </a:rPr>
              <a:t>dataframe</a:t>
            </a:r>
            <a:r>
              <a:rPr lang="en-US" sz="1600" b="1" dirty="0" smtClean="0">
                <a:solidFill>
                  <a:srgbClr val="FF0000"/>
                </a:solidFill>
              </a:rPr>
              <a:t> object, so it runs like a loop by calling apply()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0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1836 Observations by Time </a:t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813395" y="1616927"/>
            <a:ext cx="2105179" cy="403674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This presentation is not perfect, we cannot catch the data information directly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So, we can generate a better one- a </a:t>
            </a:r>
            <a:r>
              <a:rPr lang="en-US" sz="1600" b="1" dirty="0" err="1" smtClean="0"/>
              <a:t>heatmap</a:t>
            </a:r>
            <a:r>
              <a:rPr lang="en-US" sz="1600" b="1" dirty="0" smtClean="0"/>
              <a:t> by using package “maps” and “</a:t>
            </a:r>
            <a:r>
              <a:rPr lang="en-US" sz="1600" b="1" dirty="0" err="1" smtClean="0"/>
              <a:t>ggmaps</a:t>
            </a:r>
            <a:r>
              <a:rPr lang="en-US" sz="1600" b="1" dirty="0" smtClean="0"/>
              <a:t>” </a:t>
            </a:r>
            <a:endParaRPr lang="en-US" sz="16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1056556"/>
            <a:ext cx="6586382" cy="49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54" y="464208"/>
            <a:ext cx="7923694" cy="1766035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Function #3: </a:t>
            </a:r>
            <a:r>
              <a:rPr lang="en-US" sz="1800" dirty="0" err="1" smtClean="0"/>
              <a:t>geom_tile</a:t>
            </a:r>
            <a:r>
              <a:rPr lang="en-US" sz="1800" dirty="0" smtClean="0"/>
              <a:t>() in ggplot2</a:t>
            </a:r>
            <a:br>
              <a:rPr lang="en-US" sz="1800" dirty="0" smtClean="0"/>
            </a:br>
            <a:r>
              <a:rPr lang="en-US" sz="1800" dirty="0" smtClean="0"/>
              <a:t>#plot in squares(tiles), by using the center of the tile and its size(x, y, width, height)</a:t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7013" y="1483112"/>
            <a:ext cx="8691562" cy="2319454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For example: </a:t>
            </a:r>
            <a:r>
              <a:rPr lang="en-US" sz="1800" dirty="0" err="1" smtClean="0"/>
              <a:t>geom_tile</a:t>
            </a:r>
            <a:r>
              <a:rPr lang="en-US" sz="1800" dirty="0" smtClean="0"/>
              <a:t>(</a:t>
            </a:r>
            <a:r>
              <a:rPr lang="en-US" sz="1800" dirty="0" err="1" smtClean="0"/>
              <a:t>aes</a:t>
            </a:r>
            <a:r>
              <a:rPr lang="en-US" sz="1800" dirty="0" smtClean="0"/>
              <a:t>(fill = </a:t>
            </a:r>
            <a:r>
              <a:rPr lang="en-US" sz="1800" dirty="0" err="1" smtClean="0"/>
              <a:t>Freq</a:t>
            </a:r>
            <a:r>
              <a:rPr lang="en-US" sz="1800" dirty="0"/>
              <a:t>)) + </a:t>
            </a:r>
            <a:r>
              <a:rPr lang="en-US" sz="1800" dirty="0" err="1"/>
              <a:t>scale_fill_gradient</a:t>
            </a:r>
            <a:r>
              <a:rPr lang="en-US" sz="1800" dirty="0"/>
              <a:t>(name = 'Total Crimes', low = 'green', high = 'red') </a:t>
            </a:r>
            <a:r>
              <a:rPr lang="en-US" sz="1800" dirty="0" smtClean="0"/>
              <a:t>+, </a:t>
            </a:r>
            <a:r>
              <a:rPr lang="en-US" sz="1800" dirty="0" err="1"/>
              <a:t>plot.background</a:t>
            </a:r>
            <a:r>
              <a:rPr lang="en-US" sz="1800" dirty="0"/>
              <a:t> = </a:t>
            </a:r>
            <a:r>
              <a:rPr lang="en-US" sz="1800" dirty="0" err="1"/>
              <a:t>element_rect</a:t>
            </a:r>
            <a:r>
              <a:rPr lang="en-US" sz="1800" dirty="0"/>
              <a:t>(fill = 'white', color = 'white</a:t>
            </a:r>
            <a:r>
              <a:rPr lang="en-US" sz="1800" dirty="0" smtClean="0"/>
              <a:t>')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1" dirty="0" smtClean="0"/>
              <a:t>Function #4: </a:t>
            </a:r>
            <a:r>
              <a:rPr lang="en-US" sz="1800" b="1" dirty="0" err="1" smtClean="0"/>
              <a:t>get_map</a:t>
            </a:r>
            <a:r>
              <a:rPr lang="en-US" sz="1800" b="1" dirty="0" smtClean="0"/>
              <a:t>() in maps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For Example, </a:t>
            </a:r>
            <a:r>
              <a:rPr lang="en-US" sz="1800" dirty="0" err="1"/>
              <a:t>jc</a:t>
            </a:r>
            <a:r>
              <a:rPr lang="en-US" sz="1800" dirty="0"/>
              <a:t> &lt;- </a:t>
            </a:r>
            <a:r>
              <a:rPr lang="en-US" sz="1800" dirty="0" err="1"/>
              <a:t>get_map</a:t>
            </a:r>
            <a:r>
              <a:rPr lang="en-US" sz="1800" dirty="0"/>
              <a:t>(location = "jersey city", zoom = 13)</a:t>
            </a:r>
            <a:endParaRPr lang="en-US" sz="1800" dirty="0" smtClean="0"/>
          </a:p>
          <a:p>
            <a:pPr marL="342900" indent="-342900">
              <a:buFont typeface="Arial" charset="0"/>
              <a:buChar char="•"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27013" y="3802566"/>
            <a:ext cx="8691562" cy="231434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Function #5: </a:t>
            </a:r>
            <a:r>
              <a:rPr lang="en-US" b="1" dirty="0" err="1" smtClean="0"/>
              <a:t>ggmap</a:t>
            </a:r>
            <a:r>
              <a:rPr lang="en-US" b="1" dirty="0" smtClean="0"/>
              <a:t>()</a:t>
            </a:r>
            <a:r>
              <a:rPr lang="en-US" b="1" dirty="0" smtClean="0">
                <a:solidFill>
                  <a:srgbClr val="FF0000"/>
                </a:solidFill>
              </a:rPr>
              <a:t>plots the raster object produced from </a:t>
            </a:r>
            <a:r>
              <a:rPr lang="en-US" b="1" dirty="0" err="1" smtClean="0">
                <a:solidFill>
                  <a:srgbClr val="FF0000"/>
                </a:solidFill>
              </a:rPr>
              <a:t>get_map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, </a:t>
            </a:r>
            <a:r>
              <a:rPr lang="en-US" b="1" dirty="0" err="1" smtClean="0"/>
              <a:t>scale_x_continuous</a:t>
            </a:r>
            <a:r>
              <a:rPr lang="en-US" b="1" dirty="0" smtClean="0"/>
              <a:t>(), </a:t>
            </a:r>
            <a:r>
              <a:rPr lang="en-US" b="1" dirty="0" err="1" smtClean="0"/>
              <a:t>scale_y_continous</a:t>
            </a:r>
            <a:r>
              <a:rPr lang="en-US" b="1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For example: </a:t>
            </a:r>
            <a:r>
              <a:rPr lang="de-DE" dirty="0" err="1"/>
              <a:t>ggmap</a:t>
            </a:r>
            <a:r>
              <a:rPr lang="de-DE" dirty="0"/>
              <a:t>(</a:t>
            </a:r>
            <a:r>
              <a:rPr lang="de-DE" dirty="0" err="1"/>
              <a:t>jc</a:t>
            </a:r>
            <a:r>
              <a:rPr lang="de-DE" dirty="0"/>
              <a:t>) +  </a:t>
            </a:r>
            <a:r>
              <a:rPr lang="de-DE" dirty="0" err="1"/>
              <a:t>scale_x_continuous</a:t>
            </a:r>
            <a:r>
              <a:rPr lang="de-DE" dirty="0"/>
              <a:t>( </a:t>
            </a:r>
            <a:r>
              <a:rPr lang="de-DE" dirty="0" err="1"/>
              <a:t>limits</a:t>
            </a:r>
            <a:r>
              <a:rPr lang="de-DE" dirty="0"/>
              <a:t> = c( -74.12 , -74.02 ) , </a:t>
            </a:r>
            <a:r>
              <a:rPr lang="de-DE" dirty="0" smtClean="0"/>
              <a:t>+  </a:t>
            </a:r>
            <a:r>
              <a:rPr lang="de-DE" dirty="0" err="1"/>
              <a:t>scale_y_continuous</a:t>
            </a:r>
            <a:r>
              <a:rPr lang="de-DE" dirty="0"/>
              <a:t>( </a:t>
            </a:r>
            <a:r>
              <a:rPr lang="de-DE" dirty="0" err="1"/>
              <a:t>limits</a:t>
            </a:r>
            <a:r>
              <a:rPr lang="de-DE" dirty="0"/>
              <a:t> = c( 40.675 , 40.75 ) </a:t>
            </a:r>
            <a:r>
              <a:rPr lang="de-DE" dirty="0" smtClean="0">
                <a:solidFill>
                  <a:srgbClr val="FF0000"/>
                </a:solidFill>
              </a:rPr>
              <a:t>#</a:t>
            </a:r>
            <a:r>
              <a:rPr lang="de-DE" dirty="0" err="1" smtClean="0">
                <a:solidFill>
                  <a:srgbClr val="FF0000"/>
                </a:solidFill>
              </a:rPr>
              <a:t>By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xlim</a:t>
            </a:r>
            <a:r>
              <a:rPr lang="de-DE" dirty="0" smtClean="0">
                <a:solidFill>
                  <a:srgbClr val="FF0000"/>
                </a:solidFill>
              </a:rPr>
              <a:t>, </a:t>
            </a:r>
            <a:r>
              <a:rPr lang="de-DE" dirty="0" err="1" smtClean="0">
                <a:solidFill>
                  <a:srgbClr val="FF0000"/>
                </a:solidFill>
              </a:rPr>
              <a:t>ylim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set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range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of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jersey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city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on Google </a:t>
            </a:r>
            <a:r>
              <a:rPr lang="de-DE" dirty="0" err="1" smtClean="0">
                <a:solidFill>
                  <a:srgbClr val="FF0000"/>
                </a:solidFill>
              </a:rPr>
              <a:t>map</a:t>
            </a:r>
            <a:r>
              <a:rPr lang="de-DE" dirty="0" smtClean="0">
                <a:solidFill>
                  <a:srgbClr val="FF0000"/>
                </a:solidFill>
              </a:rPr>
              <a:t>. Plot  a </a:t>
            </a:r>
            <a:r>
              <a:rPr lang="de-DE" dirty="0" err="1" smtClean="0">
                <a:solidFill>
                  <a:srgbClr val="FF0000"/>
                </a:solidFill>
              </a:rPr>
              <a:t>location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heatmap</a:t>
            </a:r>
            <a:endParaRPr lang="de-DE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6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6" y="1597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69151" y="1417638"/>
            <a:ext cx="2209532" cy="45594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27013" y="1550020"/>
            <a:ext cx="8691562" cy="45668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920258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103908"/>
            <a:ext cx="9202580" cy="675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6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-100360" y="0"/>
            <a:ext cx="9598799" cy="6211229"/>
          </a:xfrm>
        </p:spPr>
        <p:txBody>
          <a:bodyPr/>
          <a:lstStyle/>
          <a:p>
            <a:r>
              <a:rPr lang="en-US" sz="6000" dirty="0" smtClean="0"/>
              <a:t>      </a:t>
            </a:r>
          </a:p>
          <a:p>
            <a:endParaRPr lang="en-US" sz="6000" dirty="0"/>
          </a:p>
          <a:p>
            <a:r>
              <a:rPr lang="en-US" sz="6000" dirty="0"/>
              <a:t> </a:t>
            </a:r>
            <a:r>
              <a:rPr lang="en-US" sz="6000" dirty="0" smtClean="0"/>
              <a:t>          </a:t>
            </a:r>
            <a:r>
              <a:rPr lang="en-US" sz="6000" b="1" dirty="0" smtClean="0"/>
              <a:t>Thank you !</a:t>
            </a:r>
          </a:p>
          <a:p>
            <a:r>
              <a:rPr lang="en-US" sz="6000" b="1" dirty="0" smtClean="0"/>
              <a:t>                 </a:t>
            </a:r>
          </a:p>
          <a:p>
            <a:r>
              <a:rPr lang="en-US" sz="6000" b="1" dirty="0"/>
              <a:t> </a:t>
            </a:r>
            <a:r>
              <a:rPr lang="en-US" sz="6000" b="1" dirty="0" smtClean="0"/>
              <a:t>                 </a:t>
            </a:r>
            <a:r>
              <a:rPr lang="en-US" sz="2000" b="1" dirty="0" smtClean="0"/>
              <a:t>Data Source: </a:t>
            </a:r>
            <a:r>
              <a:rPr lang="en-US" sz="2000" b="1" dirty="0" smtClean="0">
                <a:hlinkClick r:id="rId2"/>
              </a:rPr>
              <a:t>www.data.jerseycitynj.gov</a:t>
            </a:r>
            <a:endParaRPr lang="en-US" sz="2000" b="1" dirty="0" smtClean="0"/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                                                               </a:t>
            </a:r>
            <a:r>
              <a:rPr lang="en-US" sz="2000" b="1" dirty="0" smtClean="0">
                <a:hlinkClick r:id="rId3"/>
              </a:rPr>
              <a:t>www.maps.google.apis.com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                                                                           </a:t>
            </a:r>
          </a:p>
          <a:p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200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37236</TotalTime>
  <Words>385</Words>
  <Application>Microsoft Macintosh PowerPoint</Application>
  <PresentationFormat>On-screen Show (4:3)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Calibri</vt:lpstr>
      <vt:lpstr>Century Gothic</vt:lpstr>
      <vt:lpstr>Times New Roman</vt:lpstr>
      <vt:lpstr>Wingdings</vt:lpstr>
      <vt:lpstr>Arial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Crime Rate by Time-ggmap </vt:lpstr>
      <vt:lpstr>1836 Observations by Time  </vt:lpstr>
      <vt:lpstr>Function #3: geom_tile() in ggplot2 #plot in squares(tiles), by using the center of the tile and its size(x, y, width, height) </vt:lpstr>
      <vt:lpstr>PowerPoint Presentation</vt:lpstr>
      <vt:lpstr>PowerPoint Presentation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Sophia Liu</cp:lastModifiedBy>
  <cp:revision>625</cp:revision>
  <cp:lastPrinted>2014-07-29T20:42:09Z</cp:lastPrinted>
  <dcterms:created xsi:type="dcterms:W3CDTF">2013-11-01T14:42:31Z</dcterms:created>
  <dcterms:modified xsi:type="dcterms:W3CDTF">2017-09-14T01:34:21Z</dcterms:modified>
</cp:coreProperties>
</file>